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8288000" cy="10287000"/>
  <p:notesSz cx="6858000" cy="9144000"/>
  <p:embeddedFontLst>
    <p:embeddedFont>
      <p:font typeface="AR Pcrystal Mincho JIS Medium" panose="02020600000000000000" pitchFamily="18" charset="-128"/>
      <p:regular r:id="rId11"/>
    </p:embeddedFont>
    <p:embeddedFont>
      <p:font typeface="Better Together Caps" panose="02000506000000020004" pitchFamily="2" charset="0"/>
      <p:regular r:id="rId12"/>
    </p:embeddedFont>
    <p:embeddedFont>
      <p:font typeface="Chewy" panose="02000000000000000000" pitchFamily="2" charset="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 autoAdjust="0"/>
    <p:restoredTop sz="94646" autoAdjust="0"/>
  </p:normalViewPr>
  <p:slideViewPr>
    <p:cSldViewPr>
      <p:cViewPr varScale="1">
        <p:scale>
          <a:sx n="72" d="100"/>
          <a:sy n="72" d="100"/>
        </p:scale>
        <p:origin x="768" y="21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sv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svg"/><Relationship Id="rId9" Type="http://schemas.openxmlformats.org/officeDocument/2006/relationships/image" Target="../media/image8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3.svg"/><Relationship Id="rId9" Type="http://schemas.openxmlformats.org/officeDocument/2006/relationships/image" Target="../media/image10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3.svg"/><Relationship Id="rId9" Type="http://schemas.openxmlformats.org/officeDocument/2006/relationships/image" Target="../media/image10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3.svg"/><Relationship Id="rId9" Type="http://schemas.openxmlformats.org/officeDocument/2006/relationships/image" Target="../media/image10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png"/><Relationship Id="rId7" Type="http://schemas.openxmlformats.org/officeDocument/2006/relationships/image" Target="../media/image14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6.png"/><Relationship Id="rId10" Type="http://schemas.openxmlformats.org/officeDocument/2006/relationships/image" Target="../media/image15.jpeg"/><Relationship Id="rId4" Type="http://schemas.openxmlformats.org/officeDocument/2006/relationships/image" Target="../media/image3.svg"/><Relationship Id="rId9" Type="http://schemas.openxmlformats.org/officeDocument/2006/relationships/image" Target="../media/image10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3.svg"/><Relationship Id="rId9" Type="http://schemas.openxmlformats.org/officeDocument/2006/relationships/image" Target="../media/image10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3.svg"/><Relationship Id="rId9" Type="http://schemas.openxmlformats.org/officeDocument/2006/relationships/image" Target="../media/image10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10" Type="http://schemas.openxmlformats.org/officeDocument/2006/relationships/image" Target="../media/image16.jpeg"/><Relationship Id="rId4" Type="http://schemas.openxmlformats.org/officeDocument/2006/relationships/image" Target="../media/image3.svg"/><Relationship Id="rId9" Type="http://schemas.openxmlformats.org/officeDocument/2006/relationships/image" Target="../media/image10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sv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svg"/><Relationship Id="rId9" Type="http://schemas.openxmlformats.org/officeDocument/2006/relationships/image" Target="../media/image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ADB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282532" y="-946534"/>
            <a:ext cx="12180069" cy="12180069"/>
          </a:xfrm>
          <a:custGeom>
            <a:avLst/>
            <a:gdLst/>
            <a:ahLst/>
            <a:cxnLst/>
            <a:rect l="l" t="t" r="r" b="b"/>
            <a:pathLst>
              <a:path w="12180069" h="12180069">
                <a:moveTo>
                  <a:pt x="0" y="0"/>
                </a:moveTo>
                <a:lnTo>
                  <a:pt x="12180069" y="0"/>
                </a:lnTo>
                <a:lnTo>
                  <a:pt x="12180069" y="12180068"/>
                </a:lnTo>
                <a:lnTo>
                  <a:pt x="0" y="121800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959589" y="766316"/>
            <a:ext cx="8883584" cy="4377184"/>
          </a:xfrm>
          <a:custGeom>
            <a:avLst/>
            <a:gdLst/>
            <a:ahLst/>
            <a:cxnLst/>
            <a:rect l="l" t="t" r="r" b="b"/>
            <a:pathLst>
              <a:path w="8883584" h="4377184">
                <a:moveTo>
                  <a:pt x="0" y="0"/>
                </a:moveTo>
                <a:lnTo>
                  <a:pt x="8883583" y="0"/>
                </a:lnTo>
                <a:lnTo>
                  <a:pt x="8883583" y="4377184"/>
                </a:lnTo>
                <a:lnTo>
                  <a:pt x="0" y="43771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897537" y="-748099"/>
            <a:ext cx="12180069" cy="12180069"/>
          </a:xfrm>
          <a:custGeom>
            <a:avLst/>
            <a:gdLst/>
            <a:ahLst/>
            <a:cxnLst/>
            <a:rect l="l" t="t" r="r" b="b"/>
            <a:pathLst>
              <a:path w="12180069" h="12180069">
                <a:moveTo>
                  <a:pt x="0" y="0"/>
                </a:moveTo>
                <a:lnTo>
                  <a:pt x="12180069" y="0"/>
                </a:lnTo>
                <a:lnTo>
                  <a:pt x="12180069" y="12180068"/>
                </a:lnTo>
                <a:lnTo>
                  <a:pt x="0" y="121800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9404416" y="5909816"/>
            <a:ext cx="8883584" cy="4377184"/>
          </a:xfrm>
          <a:custGeom>
            <a:avLst/>
            <a:gdLst/>
            <a:ahLst/>
            <a:cxnLst/>
            <a:rect l="l" t="t" r="r" b="b"/>
            <a:pathLst>
              <a:path w="8883584" h="4377184">
                <a:moveTo>
                  <a:pt x="0" y="0"/>
                </a:moveTo>
                <a:lnTo>
                  <a:pt x="8883584" y="0"/>
                </a:lnTo>
                <a:lnTo>
                  <a:pt x="8883584" y="4377184"/>
                </a:lnTo>
                <a:lnTo>
                  <a:pt x="0" y="43771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3673741" y="382896"/>
            <a:ext cx="10940518" cy="9521208"/>
          </a:xfrm>
          <a:custGeom>
            <a:avLst/>
            <a:gdLst/>
            <a:ahLst/>
            <a:cxnLst/>
            <a:rect l="l" t="t" r="r" b="b"/>
            <a:pathLst>
              <a:path w="10940518" h="9521208">
                <a:moveTo>
                  <a:pt x="0" y="0"/>
                </a:moveTo>
                <a:lnTo>
                  <a:pt x="10940518" y="0"/>
                </a:lnTo>
                <a:lnTo>
                  <a:pt x="10940518" y="9521208"/>
                </a:lnTo>
                <a:lnTo>
                  <a:pt x="0" y="952120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1242416">
            <a:off x="2895516" y="1098282"/>
            <a:ext cx="4419901" cy="2044204"/>
          </a:xfrm>
          <a:custGeom>
            <a:avLst/>
            <a:gdLst/>
            <a:ahLst/>
            <a:cxnLst/>
            <a:rect l="l" t="t" r="r" b="b"/>
            <a:pathLst>
              <a:path w="4419901" h="2044204">
                <a:moveTo>
                  <a:pt x="0" y="0"/>
                </a:moveTo>
                <a:lnTo>
                  <a:pt x="4419901" y="0"/>
                </a:lnTo>
                <a:lnTo>
                  <a:pt x="4419901" y="2044204"/>
                </a:lnTo>
                <a:lnTo>
                  <a:pt x="0" y="204420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2317482" y="6781548"/>
            <a:ext cx="14173868" cy="3994011"/>
          </a:xfrm>
          <a:custGeom>
            <a:avLst/>
            <a:gdLst/>
            <a:ahLst/>
            <a:cxnLst/>
            <a:rect l="l" t="t" r="r" b="b"/>
            <a:pathLst>
              <a:path w="14173868" h="3994011">
                <a:moveTo>
                  <a:pt x="0" y="0"/>
                </a:moveTo>
                <a:lnTo>
                  <a:pt x="14173868" y="0"/>
                </a:lnTo>
                <a:lnTo>
                  <a:pt x="14173868" y="3994011"/>
                </a:lnTo>
                <a:lnTo>
                  <a:pt x="0" y="399401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852186">
            <a:off x="12849063" y="5689472"/>
            <a:ext cx="4722489" cy="2184151"/>
          </a:xfrm>
          <a:custGeom>
            <a:avLst/>
            <a:gdLst/>
            <a:ahLst/>
            <a:cxnLst/>
            <a:rect l="l" t="t" r="r" b="b"/>
            <a:pathLst>
              <a:path w="4722489" h="2184151">
                <a:moveTo>
                  <a:pt x="0" y="0"/>
                </a:moveTo>
                <a:lnTo>
                  <a:pt x="4722489" y="0"/>
                </a:lnTo>
                <a:lnTo>
                  <a:pt x="4722489" y="2184151"/>
                </a:lnTo>
                <a:lnTo>
                  <a:pt x="0" y="218415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-1338601">
            <a:off x="976692" y="5182124"/>
            <a:ext cx="3400362" cy="4114800"/>
          </a:xfrm>
          <a:custGeom>
            <a:avLst/>
            <a:gdLst/>
            <a:ahLst/>
            <a:cxnLst/>
            <a:rect l="l" t="t" r="r" b="b"/>
            <a:pathLst>
              <a:path w="3400362" h="4114800">
                <a:moveTo>
                  <a:pt x="0" y="0"/>
                </a:moveTo>
                <a:lnTo>
                  <a:pt x="3400363" y="0"/>
                </a:lnTo>
                <a:lnTo>
                  <a:pt x="340036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779713">
            <a:off x="13510126" y="897508"/>
            <a:ext cx="3400362" cy="4114800"/>
          </a:xfrm>
          <a:custGeom>
            <a:avLst/>
            <a:gdLst/>
            <a:ahLst/>
            <a:cxnLst/>
            <a:rect l="l" t="t" r="r" b="b"/>
            <a:pathLst>
              <a:path w="3400362" h="4114800">
                <a:moveTo>
                  <a:pt x="0" y="0"/>
                </a:moveTo>
                <a:lnTo>
                  <a:pt x="3400362" y="0"/>
                </a:lnTo>
                <a:lnTo>
                  <a:pt x="340036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2676873" y="2426623"/>
            <a:ext cx="12934253" cy="48710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508"/>
              </a:lnSpc>
            </a:pPr>
            <a:r>
              <a:rPr lang="en-US" sz="18886">
                <a:solidFill>
                  <a:srgbClr val="EE8AA6"/>
                </a:solidFill>
                <a:latin typeface="Chewy"/>
                <a:ea typeface="Chewy"/>
                <a:cs typeface="Chewy"/>
                <a:sym typeface="Chewy"/>
              </a:rPr>
              <a:t>BATTLE WORDLE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650160" y="7373906"/>
            <a:ext cx="7508514" cy="12453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64"/>
              </a:lnSpc>
            </a:pPr>
            <a:r>
              <a:rPr lang="en-US" sz="5058" b="1">
                <a:solidFill>
                  <a:srgbClr val="FFFFFF"/>
                </a:solidFill>
                <a:latin typeface="AR Pcrystal Mincho JIS Medium"/>
                <a:ea typeface="AR Pcrystal Mincho JIS Medium"/>
                <a:cs typeface="AR Pcrystal Mincho JIS Medium"/>
                <a:sym typeface="AR Pcrystal Mincho JIS Medium"/>
              </a:rPr>
              <a:t>by Arutyunov and Gurets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282532" y="-946534"/>
            <a:ext cx="12180069" cy="12180069"/>
          </a:xfrm>
          <a:custGeom>
            <a:avLst/>
            <a:gdLst/>
            <a:ahLst/>
            <a:cxnLst/>
            <a:rect l="l" t="t" r="r" b="b"/>
            <a:pathLst>
              <a:path w="12180069" h="12180069">
                <a:moveTo>
                  <a:pt x="0" y="0"/>
                </a:moveTo>
                <a:lnTo>
                  <a:pt x="12180069" y="0"/>
                </a:lnTo>
                <a:lnTo>
                  <a:pt x="12180069" y="12180068"/>
                </a:lnTo>
                <a:lnTo>
                  <a:pt x="0" y="121800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959589" y="766316"/>
            <a:ext cx="8883584" cy="4377184"/>
          </a:xfrm>
          <a:custGeom>
            <a:avLst/>
            <a:gdLst/>
            <a:ahLst/>
            <a:cxnLst/>
            <a:rect l="l" t="t" r="r" b="b"/>
            <a:pathLst>
              <a:path w="8883584" h="4377184">
                <a:moveTo>
                  <a:pt x="0" y="0"/>
                </a:moveTo>
                <a:lnTo>
                  <a:pt x="8883583" y="0"/>
                </a:lnTo>
                <a:lnTo>
                  <a:pt x="8883583" y="4377184"/>
                </a:lnTo>
                <a:lnTo>
                  <a:pt x="0" y="43771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897537" y="-748099"/>
            <a:ext cx="12180069" cy="12180069"/>
          </a:xfrm>
          <a:custGeom>
            <a:avLst/>
            <a:gdLst/>
            <a:ahLst/>
            <a:cxnLst/>
            <a:rect l="l" t="t" r="r" b="b"/>
            <a:pathLst>
              <a:path w="12180069" h="12180069">
                <a:moveTo>
                  <a:pt x="0" y="0"/>
                </a:moveTo>
                <a:lnTo>
                  <a:pt x="12180069" y="0"/>
                </a:lnTo>
                <a:lnTo>
                  <a:pt x="12180069" y="12180068"/>
                </a:lnTo>
                <a:lnTo>
                  <a:pt x="0" y="121800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80262" y="321125"/>
            <a:ext cx="14927476" cy="9644749"/>
          </a:xfrm>
          <a:custGeom>
            <a:avLst/>
            <a:gdLst/>
            <a:ahLst/>
            <a:cxnLst/>
            <a:rect l="l" t="t" r="r" b="b"/>
            <a:pathLst>
              <a:path w="14927476" h="9644749">
                <a:moveTo>
                  <a:pt x="0" y="0"/>
                </a:moveTo>
                <a:lnTo>
                  <a:pt x="14927476" y="0"/>
                </a:lnTo>
                <a:lnTo>
                  <a:pt x="14927476" y="9644750"/>
                </a:lnTo>
                <a:lnTo>
                  <a:pt x="0" y="964475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6" name="Freeform 6"/>
          <p:cNvSpPr/>
          <p:nvPr/>
        </p:nvSpPr>
        <p:spPr>
          <a:xfrm rot="-1242416">
            <a:off x="-416390" y="1932806"/>
            <a:ext cx="4419901" cy="2044204"/>
          </a:xfrm>
          <a:custGeom>
            <a:avLst/>
            <a:gdLst/>
            <a:ahLst/>
            <a:cxnLst/>
            <a:rect l="l" t="t" r="r" b="b"/>
            <a:pathLst>
              <a:path w="4419901" h="2044204">
                <a:moveTo>
                  <a:pt x="0" y="0"/>
                </a:moveTo>
                <a:lnTo>
                  <a:pt x="4419901" y="0"/>
                </a:lnTo>
                <a:lnTo>
                  <a:pt x="4419901" y="2044204"/>
                </a:lnTo>
                <a:lnTo>
                  <a:pt x="0" y="204420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852186">
            <a:off x="13249882" y="7843678"/>
            <a:ext cx="4722489" cy="2184151"/>
          </a:xfrm>
          <a:custGeom>
            <a:avLst/>
            <a:gdLst/>
            <a:ahLst/>
            <a:cxnLst/>
            <a:rect l="l" t="t" r="r" b="b"/>
            <a:pathLst>
              <a:path w="4722489" h="2184151">
                <a:moveTo>
                  <a:pt x="0" y="0"/>
                </a:moveTo>
                <a:lnTo>
                  <a:pt x="4722489" y="0"/>
                </a:lnTo>
                <a:lnTo>
                  <a:pt x="4722489" y="2184151"/>
                </a:lnTo>
                <a:lnTo>
                  <a:pt x="0" y="218415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1338601">
            <a:off x="793999" y="7112432"/>
            <a:ext cx="2875340" cy="3479468"/>
          </a:xfrm>
          <a:custGeom>
            <a:avLst/>
            <a:gdLst/>
            <a:ahLst/>
            <a:cxnLst/>
            <a:rect l="l" t="t" r="r" b="b"/>
            <a:pathLst>
              <a:path w="2875340" h="3479468">
                <a:moveTo>
                  <a:pt x="0" y="0"/>
                </a:moveTo>
                <a:lnTo>
                  <a:pt x="2875340" y="0"/>
                </a:lnTo>
                <a:lnTo>
                  <a:pt x="2875340" y="3479468"/>
                </a:lnTo>
                <a:lnTo>
                  <a:pt x="0" y="347946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779713">
            <a:off x="15097630" y="1629540"/>
            <a:ext cx="2840296" cy="3437061"/>
          </a:xfrm>
          <a:custGeom>
            <a:avLst/>
            <a:gdLst/>
            <a:ahLst/>
            <a:cxnLst/>
            <a:rect l="l" t="t" r="r" b="b"/>
            <a:pathLst>
              <a:path w="2840296" h="3437061">
                <a:moveTo>
                  <a:pt x="0" y="0"/>
                </a:moveTo>
                <a:lnTo>
                  <a:pt x="2840296" y="0"/>
                </a:lnTo>
                <a:lnTo>
                  <a:pt x="2840296" y="3437060"/>
                </a:lnTo>
                <a:lnTo>
                  <a:pt x="0" y="343706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2823566" y="1493645"/>
            <a:ext cx="12934253" cy="1963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441"/>
              </a:lnSpc>
            </a:pPr>
            <a:r>
              <a:rPr lang="en-US" sz="14735">
                <a:solidFill>
                  <a:srgbClr val="EE8AA6"/>
                </a:solidFill>
                <a:latin typeface="Chewy"/>
                <a:ea typeface="Chewy"/>
                <a:cs typeface="Chewy"/>
                <a:sym typeface="Chewy"/>
              </a:rPr>
              <a:t>IDEA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438793" y="4322043"/>
            <a:ext cx="11410413" cy="36864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48"/>
              </a:lnSpc>
            </a:pPr>
            <a:r>
              <a:rPr lang="en-US" sz="3771">
                <a:solidFill>
                  <a:srgbClr val="B43B57"/>
                </a:solidFill>
                <a:latin typeface="Better Together Caps"/>
                <a:ea typeface="Better Together Caps"/>
                <a:cs typeface="Better Together Caps"/>
                <a:sym typeface="Better Together Caps"/>
              </a:rPr>
              <a:t>мы сделали консольную версию игры wordle, в которой соревнуются два игрока. в начале каждый вводит свое имя и выбирает язык, после чего начинается игра. в течение раунда игроки за 5 попыток пытаются угадать слово из 5 букв, так же учитывается время, за которое они это делают. результаты каждого записываются в базу данных и формируют топ лучших игроков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ADB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282532" y="-946534"/>
            <a:ext cx="12180069" cy="12180069"/>
          </a:xfrm>
          <a:custGeom>
            <a:avLst/>
            <a:gdLst/>
            <a:ahLst/>
            <a:cxnLst/>
            <a:rect l="l" t="t" r="r" b="b"/>
            <a:pathLst>
              <a:path w="12180069" h="12180069">
                <a:moveTo>
                  <a:pt x="0" y="0"/>
                </a:moveTo>
                <a:lnTo>
                  <a:pt x="12180069" y="0"/>
                </a:lnTo>
                <a:lnTo>
                  <a:pt x="12180069" y="12180068"/>
                </a:lnTo>
                <a:lnTo>
                  <a:pt x="0" y="121800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959589" y="766316"/>
            <a:ext cx="8883584" cy="4377184"/>
          </a:xfrm>
          <a:custGeom>
            <a:avLst/>
            <a:gdLst/>
            <a:ahLst/>
            <a:cxnLst/>
            <a:rect l="l" t="t" r="r" b="b"/>
            <a:pathLst>
              <a:path w="8883584" h="4377184">
                <a:moveTo>
                  <a:pt x="0" y="0"/>
                </a:moveTo>
                <a:lnTo>
                  <a:pt x="8883583" y="0"/>
                </a:lnTo>
                <a:lnTo>
                  <a:pt x="8883583" y="4377184"/>
                </a:lnTo>
                <a:lnTo>
                  <a:pt x="0" y="43771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897537" y="-748099"/>
            <a:ext cx="12180069" cy="12180069"/>
          </a:xfrm>
          <a:custGeom>
            <a:avLst/>
            <a:gdLst/>
            <a:ahLst/>
            <a:cxnLst/>
            <a:rect l="l" t="t" r="r" b="b"/>
            <a:pathLst>
              <a:path w="12180069" h="12180069">
                <a:moveTo>
                  <a:pt x="0" y="0"/>
                </a:moveTo>
                <a:lnTo>
                  <a:pt x="12180069" y="0"/>
                </a:lnTo>
                <a:lnTo>
                  <a:pt x="12180069" y="12180068"/>
                </a:lnTo>
                <a:lnTo>
                  <a:pt x="0" y="121800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3221771" y="2634211"/>
            <a:ext cx="11844458" cy="7652789"/>
          </a:xfrm>
          <a:custGeom>
            <a:avLst/>
            <a:gdLst/>
            <a:ahLst/>
            <a:cxnLst/>
            <a:rect l="l" t="t" r="r" b="b"/>
            <a:pathLst>
              <a:path w="11844458" h="7652789">
                <a:moveTo>
                  <a:pt x="0" y="0"/>
                </a:moveTo>
                <a:lnTo>
                  <a:pt x="11844458" y="0"/>
                </a:lnTo>
                <a:lnTo>
                  <a:pt x="11844458" y="7652789"/>
                </a:lnTo>
                <a:lnTo>
                  <a:pt x="0" y="765278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1242416">
            <a:off x="21718" y="7830064"/>
            <a:ext cx="4419901" cy="2044204"/>
          </a:xfrm>
          <a:custGeom>
            <a:avLst/>
            <a:gdLst/>
            <a:ahLst/>
            <a:cxnLst/>
            <a:rect l="l" t="t" r="r" b="b"/>
            <a:pathLst>
              <a:path w="4419901" h="2044204">
                <a:moveTo>
                  <a:pt x="0" y="0"/>
                </a:moveTo>
                <a:lnTo>
                  <a:pt x="4419901" y="0"/>
                </a:lnTo>
                <a:lnTo>
                  <a:pt x="4419901" y="2044204"/>
                </a:lnTo>
                <a:lnTo>
                  <a:pt x="0" y="204420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852186">
            <a:off x="14443374" y="782403"/>
            <a:ext cx="4722489" cy="2184151"/>
          </a:xfrm>
          <a:custGeom>
            <a:avLst/>
            <a:gdLst/>
            <a:ahLst/>
            <a:cxnLst/>
            <a:rect l="l" t="t" r="r" b="b"/>
            <a:pathLst>
              <a:path w="4722489" h="2184151">
                <a:moveTo>
                  <a:pt x="0" y="0"/>
                </a:moveTo>
                <a:lnTo>
                  <a:pt x="4722489" y="0"/>
                </a:lnTo>
                <a:lnTo>
                  <a:pt x="4722489" y="2184151"/>
                </a:lnTo>
                <a:lnTo>
                  <a:pt x="0" y="218415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1338601">
            <a:off x="355890" y="736660"/>
            <a:ext cx="2875340" cy="3479468"/>
          </a:xfrm>
          <a:custGeom>
            <a:avLst/>
            <a:gdLst/>
            <a:ahLst/>
            <a:cxnLst/>
            <a:rect l="l" t="t" r="r" b="b"/>
            <a:pathLst>
              <a:path w="2875340" h="3479468">
                <a:moveTo>
                  <a:pt x="0" y="0"/>
                </a:moveTo>
                <a:lnTo>
                  <a:pt x="2875341" y="0"/>
                </a:lnTo>
                <a:lnTo>
                  <a:pt x="2875341" y="3479468"/>
                </a:lnTo>
                <a:lnTo>
                  <a:pt x="0" y="347946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3025936" y="512656"/>
            <a:ext cx="12934253" cy="1963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441"/>
              </a:lnSpc>
            </a:pPr>
            <a:r>
              <a:rPr lang="en-US" sz="14735">
                <a:solidFill>
                  <a:srgbClr val="FFFFFF"/>
                </a:solidFill>
                <a:latin typeface="Chewy"/>
                <a:ea typeface="Chewy"/>
                <a:cs typeface="Chewy"/>
                <a:sym typeface="Chewy"/>
              </a:rPr>
              <a:t>ARCHITECTURE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360183" y="3793150"/>
            <a:ext cx="9712950" cy="53842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31"/>
              </a:lnSpc>
            </a:pPr>
            <a:r>
              <a:rPr lang="en-US" sz="3210">
                <a:solidFill>
                  <a:srgbClr val="B43B57"/>
                </a:solidFill>
                <a:latin typeface="Better Together Caps"/>
                <a:ea typeface="Better Together Caps"/>
                <a:cs typeface="Better Together Caps"/>
                <a:sym typeface="Better Together Caps"/>
              </a:rPr>
              <a:t>функции:</a:t>
            </a:r>
          </a:p>
          <a:p>
            <a:pPr algn="ctr">
              <a:lnSpc>
                <a:spcPts val="3531"/>
              </a:lnSpc>
            </a:pPr>
            <a:r>
              <a:rPr lang="en-US" sz="3210" u="sng">
                <a:solidFill>
                  <a:srgbClr val="B43B57"/>
                </a:solidFill>
                <a:latin typeface="Better Together Caps"/>
                <a:ea typeface="Better Together Caps"/>
                <a:cs typeface="Better Together Caps"/>
                <a:sym typeface="Better Together Caps"/>
              </a:rPr>
              <a:t>wordchecker</a:t>
            </a:r>
            <a:r>
              <a:rPr lang="en-US" sz="3210">
                <a:solidFill>
                  <a:srgbClr val="B43B57"/>
                </a:solidFill>
                <a:latin typeface="Better Together Caps"/>
                <a:ea typeface="Better Together Caps"/>
                <a:cs typeface="Better Together Caps"/>
                <a:sym typeface="Better Together Caps"/>
              </a:rPr>
              <a:t> сравнивает введенное слово с загаданным</a:t>
            </a:r>
          </a:p>
          <a:p>
            <a:pPr algn="ctr">
              <a:lnSpc>
                <a:spcPts val="3531"/>
              </a:lnSpc>
            </a:pPr>
            <a:r>
              <a:rPr lang="en-US" sz="3210" u="sng">
                <a:solidFill>
                  <a:srgbClr val="B43B57"/>
                </a:solidFill>
                <a:latin typeface="Better Together Caps"/>
                <a:ea typeface="Better Together Caps"/>
                <a:cs typeface="Better Together Caps"/>
                <a:sym typeface="Better Together Caps"/>
              </a:rPr>
              <a:t>Colors</a:t>
            </a:r>
            <a:r>
              <a:rPr lang="en-US" sz="3210">
                <a:solidFill>
                  <a:srgbClr val="B43B57"/>
                </a:solidFill>
                <a:latin typeface="Better Together Caps"/>
                <a:ea typeface="Better Together Caps"/>
                <a:cs typeface="Better Together Caps"/>
                <a:sym typeface="Better Together Caps"/>
              </a:rPr>
              <a:t> отображает состояние слова цветом</a:t>
            </a:r>
          </a:p>
          <a:p>
            <a:pPr algn="ctr">
              <a:lnSpc>
                <a:spcPts val="3531"/>
              </a:lnSpc>
            </a:pPr>
            <a:r>
              <a:rPr lang="en-US" sz="3210" u="sng">
                <a:solidFill>
                  <a:srgbClr val="B43B57"/>
                </a:solidFill>
                <a:latin typeface="Better Together Caps"/>
                <a:ea typeface="Better Together Caps"/>
                <a:cs typeface="Better Together Caps"/>
                <a:sym typeface="Better Together Caps"/>
              </a:rPr>
              <a:t>playRound</a:t>
            </a:r>
            <a:r>
              <a:rPr lang="en-US" sz="3210">
                <a:solidFill>
                  <a:srgbClr val="B43B57"/>
                </a:solidFill>
                <a:latin typeface="Better Together Caps"/>
                <a:ea typeface="Better Together Caps"/>
                <a:cs typeface="Better Together Caps"/>
                <a:sym typeface="Better Together Caps"/>
              </a:rPr>
              <a:t> управляет логикой одного раунда</a:t>
            </a:r>
          </a:p>
          <a:p>
            <a:pPr algn="ctr">
              <a:lnSpc>
                <a:spcPts val="3531"/>
              </a:lnSpc>
            </a:pPr>
            <a:r>
              <a:rPr lang="en-US" sz="3210">
                <a:solidFill>
                  <a:srgbClr val="B43B57"/>
                </a:solidFill>
                <a:latin typeface="Better Together Caps"/>
                <a:ea typeface="Better Together Caps"/>
                <a:cs typeface="Better Together Caps"/>
                <a:sym typeface="Better Together Caps"/>
              </a:rPr>
              <a:t>vector&lt;string&gt; </a:t>
            </a:r>
            <a:r>
              <a:rPr lang="en-US" sz="3210" u="sng">
                <a:solidFill>
                  <a:srgbClr val="B43B57"/>
                </a:solidFill>
                <a:latin typeface="Better Together Caps"/>
                <a:ea typeface="Better Together Caps"/>
                <a:cs typeface="Better Together Caps"/>
                <a:sym typeface="Better Together Caps"/>
              </a:rPr>
              <a:t>englishWords</a:t>
            </a:r>
            <a:r>
              <a:rPr lang="en-US" sz="3210">
                <a:solidFill>
                  <a:srgbClr val="B43B57"/>
                </a:solidFill>
                <a:latin typeface="Better Together Caps"/>
                <a:ea typeface="Better Together Caps"/>
                <a:cs typeface="Better Together Caps"/>
                <a:sym typeface="Better Together Caps"/>
              </a:rPr>
              <a:t> и vector&lt;string&gt; </a:t>
            </a:r>
            <a:r>
              <a:rPr lang="en-US" sz="3210" u="sng">
                <a:solidFill>
                  <a:srgbClr val="B43B57"/>
                </a:solidFill>
                <a:latin typeface="Better Together Caps"/>
                <a:ea typeface="Better Together Caps"/>
                <a:cs typeface="Better Together Caps"/>
                <a:sym typeface="Better Together Caps"/>
              </a:rPr>
              <a:t>russianWords</a:t>
            </a:r>
            <a:r>
              <a:rPr lang="en-US" sz="3210">
                <a:solidFill>
                  <a:srgbClr val="B43B57"/>
                </a:solidFill>
                <a:latin typeface="Better Together Caps"/>
                <a:ea typeface="Better Together Caps"/>
                <a:cs typeface="Better Together Caps"/>
                <a:sym typeface="Better Together Caps"/>
              </a:rPr>
              <a:t> -  списки слов</a:t>
            </a:r>
          </a:p>
          <a:p>
            <a:pPr algn="ctr">
              <a:lnSpc>
                <a:spcPts val="3531"/>
              </a:lnSpc>
            </a:pPr>
            <a:r>
              <a:rPr lang="en-US" sz="3210" u="sng">
                <a:solidFill>
                  <a:srgbClr val="B43B57"/>
                </a:solidFill>
                <a:latin typeface="Better Together Caps"/>
                <a:ea typeface="Better Together Caps"/>
                <a:cs typeface="Better Together Caps"/>
                <a:sym typeface="Better Together Caps"/>
              </a:rPr>
              <a:t>results.csv </a:t>
            </a:r>
            <a:r>
              <a:rPr lang="en-US" sz="3210">
                <a:solidFill>
                  <a:srgbClr val="B43B57"/>
                </a:solidFill>
                <a:latin typeface="Better Together Caps"/>
                <a:ea typeface="Better Together Caps"/>
                <a:cs typeface="Better Together Caps"/>
                <a:sym typeface="Better Together Caps"/>
              </a:rPr>
              <a:t>- сохранение слов в бд</a:t>
            </a:r>
          </a:p>
          <a:p>
            <a:pPr algn="ctr">
              <a:lnSpc>
                <a:spcPts val="3531"/>
              </a:lnSpc>
            </a:pPr>
            <a:r>
              <a:rPr lang="en-US" sz="3210" u="sng">
                <a:solidFill>
                  <a:srgbClr val="B43B57"/>
                </a:solidFill>
                <a:latin typeface="Better Together Caps"/>
                <a:ea typeface="Better Together Caps"/>
                <a:cs typeface="Better Together Caps"/>
                <a:sym typeface="Better Together Caps"/>
              </a:rPr>
              <a:t>save_Results_CSV</a:t>
            </a:r>
            <a:r>
              <a:rPr lang="en-US" sz="3210">
                <a:solidFill>
                  <a:srgbClr val="B43B57"/>
                </a:solidFill>
                <a:latin typeface="Better Together Caps"/>
                <a:ea typeface="Better Together Caps"/>
                <a:cs typeface="Better Together Caps"/>
                <a:sym typeface="Better Together Caps"/>
              </a:rPr>
              <a:t> Сохраняет результаты игры </a:t>
            </a:r>
          </a:p>
          <a:p>
            <a:pPr algn="ctr">
              <a:lnSpc>
                <a:spcPts val="3531"/>
              </a:lnSpc>
            </a:pPr>
            <a:r>
              <a:rPr lang="en-US" sz="3210" u="sng">
                <a:solidFill>
                  <a:srgbClr val="B43B57"/>
                </a:solidFill>
                <a:latin typeface="Better Together Caps"/>
                <a:ea typeface="Better Together Caps"/>
                <a:cs typeface="Better Together Caps"/>
                <a:sym typeface="Better Together Caps"/>
              </a:rPr>
              <a:t>top_results</a:t>
            </a:r>
            <a:r>
              <a:rPr lang="en-US" sz="3210">
                <a:solidFill>
                  <a:srgbClr val="B43B57"/>
                </a:solidFill>
                <a:latin typeface="Better Together Caps"/>
                <a:ea typeface="Better Together Caps"/>
                <a:cs typeface="Better Together Caps"/>
                <a:sym typeface="Better Together Caps"/>
              </a:rPr>
              <a:t> Читает и выводит топ-5 результатов</a:t>
            </a:r>
          </a:p>
          <a:p>
            <a:pPr algn="ctr">
              <a:lnSpc>
                <a:spcPts val="3531"/>
              </a:lnSpc>
            </a:pPr>
            <a:r>
              <a:rPr lang="en-US" sz="3210" u="sng">
                <a:solidFill>
                  <a:srgbClr val="B43B57"/>
                </a:solidFill>
                <a:latin typeface="Better Together Caps"/>
                <a:ea typeface="Better Together Caps"/>
                <a:cs typeface="Better Together Caps"/>
                <a:sym typeface="Better Together Caps"/>
              </a:rPr>
              <a:t>Rules</a:t>
            </a:r>
            <a:r>
              <a:rPr lang="en-US" sz="3210">
                <a:solidFill>
                  <a:srgbClr val="B43B57"/>
                </a:solidFill>
                <a:latin typeface="Better Together Caps"/>
                <a:ea typeface="Better Together Caps"/>
                <a:cs typeface="Better Together Caps"/>
                <a:sym typeface="Better Together Caps"/>
              </a:rPr>
              <a:t> Выводит правила игры на выбранном языке</a:t>
            </a:r>
          </a:p>
          <a:p>
            <a:pPr algn="ctr">
              <a:lnSpc>
                <a:spcPts val="3531"/>
              </a:lnSpc>
            </a:pPr>
            <a:r>
              <a:rPr lang="en-US" sz="3210" u="sng">
                <a:solidFill>
                  <a:srgbClr val="B43B57"/>
                </a:solidFill>
                <a:latin typeface="Better Together Caps"/>
                <a:ea typeface="Better Together Caps"/>
                <a:cs typeface="Better Together Caps"/>
                <a:sym typeface="Better Together Caps"/>
              </a:rPr>
              <a:t>start_question</a:t>
            </a:r>
            <a:r>
              <a:rPr lang="en-US" sz="3210">
                <a:solidFill>
                  <a:srgbClr val="B43B57"/>
                </a:solidFill>
                <a:latin typeface="Better Together Caps"/>
                <a:ea typeface="Better Together Caps"/>
                <a:cs typeface="Better Together Caps"/>
                <a:sym typeface="Better Together Caps"/>
              </a:rPr>
              <a:t> спрашивает у игрока о готовности</a:t>
            </a:r>
          </a:p>
          <a:p>
            <a:pPr algn="ctr">
              <a:lnSpc>
                <a:spcPts val="3531"/>
              </a:lnSpc>
            </a:pPr>
            <a:endParaRPr lang="en-US" sz="3210">
              <a:solidFill>
                <a:srgbClr val="B43B57"/>
              </a:solidFill>
              <a:latin typeface="Better Together Caps"/>
              <a:ea typeface="Better Together Caps"/>
              <a:cs typeface="Better Together Caps"/>
              <a:sym typeface="Better Together Caps"/>
            </a:endParaRPr>
          </a:p>
        </p:txBody>
      </p:sp>
      <p:sp>
        <p:nvSpPr>
          <p:cNvPr id="11" name="Freeform 11"/>
          <p:cNvSpPr/>
          <p:nvPr/>
        </p:nvSpPr>
        <p:spPr>
          <a:xfrm rot="1237877">
            <a:off x="15170068" y="6650133"/>
            <a:ext cx="2875340" cy="3479468"/>
          </a:xfrm>
          <a:custGeom>
            <a:avLst/>
            <a:gdLst/>
            <a:ahLst/>
            <a:cxnLst/>
            <a:rect l="l" t="t" r="r" b="b"/>
            <a:pathLst>
              <a:path w="2875340" h="3479468">
                <a:moveTo>
                  <a:pt x="0" y="0"/>
                </a:moveTo>
                <a:lnTo>
                  <a:pt x="2875340" y="0"/>
                </a:lnTo>
                <a:lnTo>
                  <a:pt x="2875340" y="3479468"/>
                </a:lnTo>
                <a:lnTo>
                  <a:pt x="0" y="347946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ADB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282532" y="-946534"/>
            <a:ext cx="12180069" cy="12180069"/>
          </a:xfrm>
          <a:custGeom>
            <a:avLst/>
            <a:gdLst/>
            <a:ahLst/>
            <a:cxnLst/>
            <a:rect l="l" t="t" r="r" b="b"/>
            <a:pathLst>
              <a:path w="12180069" h="12180069">
                <a:moveTo>
                  <a:pt x="0" y="0"/>
                </a:moveTo>
                <a:lnTo>
                  <a:pt x="12180069" y="0"/>
                </a:lnTo>
                <a:lnTo>
                  <a:pt x="12180069" y="12180068"/>
                </a:lnTo>
                <a:lnTo>
                  <a:pt x="0" y="121800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959589" y="766316"/>
            <a:ext cx="8883584" cy="4377184"/>
          </a:xfrm>
          <a:custGeom>
            <a:avLst/>
            <a:gdLst/>
            <a:ahLst/>
            <a:cxnLst/>
            <a:rect l="l" t="t" r="r" b="b"/>
            <a:pathLst>
              <a:path w="8883584" h="4377184">
                <a:moveTo>
                  <a:pt x="0" y="0"/>
                </a:moveTo>
                <a:lnTo>
                  <a:pt x="8883583" y="0"/>
                </a:lnTo>
                <a:lnTo>
                  <a:pt x="8883583" y="4377184"/>
                </a:lnTo>
                <a:lnTo>
                  <a:pt x="0" y="43771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897537" y="-748099"/>
            <a:ext cx="12180069" cy="12180069"/>
          </a:xfrm>
          <a:custGeom>
            <a:avLst/>
            <a:gdLst/>
            <a:ahLst/>
            <a:cxnLst/>
            <a:rect l="l" t="t" r="r" b="b"/>
            <a:pathLst>
              <a:path w="12180069" h="12180069">
                <a:moveTo>
                  <a:pt x="0" y="0"/>
                </a:moveTo>
                <a:lnTo>
                  <a:pt x="12180069" y="0"/>
                </a:lnTo>
                <a:lnTo>
                  <a:pt x="12180069" y="12180068"/>
                </a:lnTo>
                <a:lnTo>
                  <a:pt x="0" y="121800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80262" y="321125"/>
            <a:ext cx="14927476" cy="9644749"/>
          </a:xfrm>
          <a:custGeom>
            <a:avLst/>
            <a:gdLst/>
            <a:ahLst/>
            <a:cxnLst/>
            <a:rect l="l" t="t" r="r" b="b"/>
            <a:pathLst>
              <a:path w="14927476" h="9644749">
                <a:moveTo>
                  <a:pt x="0" y="0"/>
                </a:moveTo>
                <a:lnTo>
                  <a:pt x="14927476" y="0"/>
                </a:lnTo>
                <a:lnTo>
                  <a:pt x="14927476" y="9644750"/>
                </a:lnTo>
                <a:lnTo>
                  <a:pt x="0" y="964475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1512253">
            <a:off x="-219509" y="1414486"/>
            <a:ext cx="4419901" cy="2044204"/>
          </a:xfrm>
          <a:custGeom>
            <a:avLst/>
            <a:gdLst/>
            <a:ahLst/>
            <a:cxnLst/>
            <a:rect l="l" t="t" r="r" b="b"/>
            <a:pathLst>
              <a:path w="4419901" h="2044204">
                <a:moveTo>
                  <a:pt x="0" y="0"/>
                </a:moveTo>
                <a:lnTo>
                  <a:pt x="4419901" y="0"/>
                </a:lnTo>
                <a:lnTo>
                  <a:pt x="4419901" y="2044204"/>
                </a:lnTo>
                <a:lnTo>
                  <a:pt x="0" y="204420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852186">
            <a:off x="13688349" y="7999239"/>
            <a:ext cx="4722489" cy="2184151"/>
          </a:xfrm>
          <a:custGeom>
            <a:avLst/>
            <a:gdLst/>
            <a:ahLst/>
            <a:cxnLst/>
            <a:rect l="l" t="t" r="r" b="b"/>
            <a:pathLst>
              <a:path w="4722489" h="2184151">
                <a:moveTo>
                  <a:pt x="0" y="0"/>
                </a:moveTo>
                <a:lnTo>
                  <a:pt x="4722490" y="0"/>
                </a:lnTo>
                <a:lnTo>
                  <a:pt x="4722490" y="2184152"/>
                </a:lnTo>
                <a:lnTo>
                  <a:pt x="0" y="218415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1338601">
            <a:off x="355890" y="6834360"/>
            <a:ext cx="2875340" cy="3479468"/>
          </a:xfrm>
          <a:custGeom>
            <a:avLst/>
            <a:gdLst/>
            <a:ahLst/>
            <a:cxnLst/>
            <a:rect l="l" t="t" r="r" b="b"/>
            <a:pathLst>
              <a:path w="2875340" h="3479468">
                <a:moveTo>
                  <a:pt x="0" y="0"/>
                </a:moveTo>
                <a:lnTo>
                  <a:pt x="2875341" y="0"/>
                </a:lnTo>
                <a:lnTo>
                  <a:pt x="2875341" y="3479468"/>
                </a:lnTo>
                <a:lnTo>
                  <a:pt x="0" y="347946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779713">
            <a:off x="15097630" y="1629540"/>
            <a:ext cx="2840296" cy="3437061"/>
          </a:xfrm>
          <a:custGeom>
            <a:avLst/>
            <a:gdLst/>
            <a:ahLst/>
            <a:cxnLst/>
            <a:rect l="l" t="t" r="r" b="b"/>
            <a:pathLst>
              <a:path w="2840296" h="3437061">
                <a:moveTo>
                  <a:pt x="0" y="0"/>
                </a:moveTo>
                <a:lnTo>
                  <a:pt x="2840296" y="0"/>
                </a:lnTo>
                <a:lnTo>
                  <a:pt x="2840296" y="3437060"/>
                </a:lnTo>
                <a:lnTo>
                  <a:pt x="0" y="343706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2676873" y="597350"/>
            <a:ext cx="12934253" cy="37919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441"/>
              </a:lnSpc>
            </a:pPr>
            <a:r>
              <a:rPr lang="en-US" sz="14735">
                <a:solidFill>
                  <a:srgbClr val="EE8AA6"/>
                </a:solidFill>
                <a:latin typeface="Chewy"/>
                <a:ea typeface="Chewy"/>
                <a:cs typeface="Chewy"/>
                <a:sym typeface="Chewy"/>
              </a:rPr>
              <a:t>STACK AND FRAMEWORKS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337143" y="4524108"/>
            <a:ext cx="11410413" cy="47341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14172" lvl="1" indent="-407086" algn="ctr">
              <a:lnSpc>
                <a:spcPts val="4148"/>
              </a:lnSpc>
              <a:buFont typeface="Arial"/>
              <a:buChar char="•"/>
            </a:pPr>
            <a:r>
              <a:rPr lang="en-US" sz="3771">
                <a:solidFill>
                  <a:srgbClr val="B43B57"/>
                </a:solidFill>
                <a:latin typeface="Better Together Caps"/>
                <a:ea typeface="Better Together Caps"/>
                <a:cs typeface="Better Together Caps"/>
                <a:sym typeface="Better Together Caps"/>
              </a:rPr>
              <a:t>&lt;iostream&gt;</a:t>
            </a:r>
          </a:p>
          <a:p>
            <a:pPr marL="814172" lvl="1" indent="-407086" algn="ctr">
              <a:lnSpc>
                <a:spcPts val="4148"/>
              </a:lnSpc>
              <a:buFont typeface="Arial"/>
              <a:buChar char="•"/>
            </a:pPr>
            <a:r>
              <a:rPr lang="en-US" sz="3771">
                <a:solidFill>
                  <a:srgbClr val="B43B57"/>
                </a:solidFill>
                <a:latin typeface="Better Together Caps"/>
                <a:ea typeface="Better Together Caps"/>
                <a:cs typeface="Better Together Caps"/>
                <a:sym typeface="Better Together Caps"/>
              </a:rPr>
              <a:t>&lt;string&gt;</a:t>
            </a:r>
          </a:p>
          <a:p>
            <a:pPr marL="814172" lvl="1" indent="-407086" algn="ctr">
              <a:lnSpc>
                <a:spcPts val="4148"/>
              </a:lnSpc>
              <a:buFont typeface="Arial"/>
              <a:buChar char="•"/>
            </a:pPr>
            <a:r>
              <a:rPr lang="en-US" sz="3771">
                <a:solidFill>
                  <a:srgbClr val="B43B57"/>
                </a:solidFill>
                <a:latin typeface="Better Together Caps"/>
                <a:ea typeface="Better Together Caps"/>
                <a:cs typeface="Better Together Caps"/>
                <a:sym typeface="Better Together Caps"/>
              </a:rPr>
              <a:t>&lt;vector&gt;:</a:t>
            </a:r>
          </a:p>
          <a:p>
            <a:pPr marL="814172" lvl="1" indent="-407086" algn="ctr">
              <a:lnSpc>
                <a:spcPts val="4148"/>
              </a:lnSpc>
              <a:buFont typeface="Arial"/>
              <a:buChar char="•"/>
            </a:pPr>
            <a:r>
              <a:rPr lang="en-US" sz="3771">
                <a:solidFill>
                  <a:srgbClr val="B43B57"/>
                </a:solidFill>
                <a:latin typeface="Better Together Caps"/>
                <a:ea typeface="Better Together Caps"/>
                <a:cs typeface="Better Together Caps"/>
                <a:sym typeface="Better Together Caps"/>
              </a:rPr>
              <a:t>&lt;chrono&gt;</a:t>
            </a:r>
          </a:p>
          <a:p>
            <a:pPr marL="814172" lvl="1" indent="-407086" algn="ctr">
              <a:lnSpc>
                <a:spcPts val="4148"/>
              </a:lnSpc>
              <a:buFont typeface="Arial"/>
              <a:buChar char="•"/>
            </a:pPr>
            <a:r>
              <a:rPr lang="en-US" sz="3771">
                <a:solidFill>
                  <a:srgbClr val="B43B57"/>
                </a:solidFill>
                <a:latin typeface="Better Together Caps"/>
                <a:ea typeface="Better Together Caps"/>
                <a:cs typeface="Better Together Caps"/>
                <a:sym typeface="Better Together Caps"/>
              </a:rPr>
              <a:t>&lt;cstdlib&gt; и &lt;ctime&gt;</a:t>
            </a:r>
          </a:p>
          <a:p>
            <a:pPr marL="814172" lvl="1" indent="-407086" algn="ctr">
              <a:lnSpc>
                <a:spcPts val="4148"/>
              </a:lnSpc>
              <a:buFont typeface="Arial"/>
              <a:buChar char="•"/>
            </a:pPr>
            <a:r>
              <a:rPr lang="en-US" sz="3771">
                <a:solidFill>
                  <a:srgbClr val="B43B57"/>
                </a:solidFill>
                <a:latin typeface="Better Together Caps"/>
                <a:ea typeface="Better Together Caps"/>
                <a:cs typeface="Better Together Caps"/>
                <a:sym typeface="Better Together Caps"/>
              </a:rPr>
              <a:t>&lt;fstream&gt;</a:t>
            </a:r>
          </a:p>
          <a:p>
            <a:pPr marL="814172" lvl="1" indent="-407086" algn="ctr">
              <a:lnSpc>
                <a:spcPts val="4148"/>
              </a:lnSpc>
              <a:buFont typeface="Arial"/>
              <a:buChar char="•"/>
            </a:pPr>
            <a:r>
              <a:rPr lang="en-US" sz="3771">
                <a:solidFill>
                  <a:srgbClr val="B43B57"/>
                </a:solidFill>
                <a:latin typeface="Better Together Caps"/>
                <a:ea typeface="Better Together Caps"/>
                <a:cs typeface="Better Together Caps"/>
                <a:sym typeface="Better Together Caps"/>
              </a:rPr>
              <a:t>&lt;sstream&gt;</a:t>
            </a:r>
          </a:p>
          <a:p>
            <a:pPr marL="814172" lvl="1" indent="-407086" algn="ctr">
              <a:lnSpc>
                <a:spcPts val="4148"/>
              </a:lnSpc>
              <a:buFont typeface="Arial"/>
              <a:buChar char="•"/>
            </a:pPr>
            <a:r>
              <a:rPr lang="en-US" sz="3771">
                <a:solidFill>
                  <a:srgbClr val="B43B57"/>
                </a:solidFill>
                <a:latin typeface="Better Together Caps"/>
                <a:ea typeface="Better Together Caps"/>
                <a:cs typeface="Better Together Caps"/>
                <a:sym typeface="Better Together Caps"/>
              </a:rPr>
              <a:t>&lt;algorithm&gt;</a:t>
            </a:r>
          </a:p>
          <a:p>
            <a:pPr marL="814172" lvl="1" indent="-407086" algn="ctr">
              <a:lnSpc>
                <a:spcPts val="4148"/>
              </a:lnSpc>
              <a:buFont typeface="Arial"/>
              <a:buChar char="•"/>
            </a:pPr>
            <a:r>
              <a:rPr lang="en-US" sz="3771">
                <a:solidFill>
                  <a:srgbClr val="B43B57"/>
                </a:solidFill>
                <a:latin typeface="Better Together Caps"/>
                <a:ea typeface="Better Together Caps"/>
                <a:cs typeface="Better Together Caps"/>
                <a:sym typeface="Better Together Caps"/>
              </a:rPr>
              <a:t>ansi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ADB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282532" y="-946534"/>
            <a:ext cx="12180069" cy="12180069"/>
          </a:xfrm>
          <a:custGeom>
            <a:avLst/>
            <a:gdLst/>
            <a:ahLst/>
            <a:cxnLst/>
            <a:rect l="l" t="t" r="r" b="b"/>
            <a:pathLst>
              <a:path w="12180069" h="12180069">
                <a:moveTo>
                  <a:pt x="0" y="0"/>
                </a:moveTo>
                <a:lnTo>
                  <a:pt x="12180069" y="0"/>
                </a:lnTo>
                <a:lnTo>
                  <a:pt x="12180069" y="12180068"/>
                </a:lnTo>
                <a:lnTo>
                  <a:pt x="0" y="121800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959589" y="766316"/>
            <a:ext cx="8883584" cy="4377184"/>
          </a:xfrm>
          <a:custGeom>
            <a:avLst/>
            <a:gdLst/>
            <a:ahLst/>
            <a:cxnLst/>
            <a:rect l="l" t="t" r="r" b="b"/>
            <a:pathLst>
              <a:path w="8883584" h="4377184">
                <a:moveTo>
                  <a:pt x="0" y="0"/>
                </a:moveTo>
                <a:lnTo>
                  <a:pt x="8883583" y="0"/>
                </a:lnTo>
                <a:lnTo>
                  <a:pt x="8883583" y="4377184"/>
                </a:lnTo>
                <a:lnTo>
                  <a:pt x="0" y="43771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897537" y="-748099"/>
            <a:ext cx="12180069" cy="12180069"/>
          </a:xfrm>
          <a:custGeom>
            <a:avLst/>
            <a:gdLst/>
            <a:ahLst/>
            <a:cxnLst/>
            <a:rect l="l" t="t" r="r" b="b"/>
            <a:pathLst>
              <a:path w="12180069" h="12180069">
                <a:moveTo>
                  <a:pt x="0" y="0"/>
                </a:moveTo>
                <a:lnTo>
                  <a:pt x="12180069" y="0"/>
                </a:lnTo>
                <a:lnTo>
                  <a:pt x="12180069" y="12180068"/>
                </a:lnTo>
                <a:lnTo>
                  <a:pt x="0" y="121800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1242416">
            <a:off x="-416390" y="1932806"/>
            <a:ext cx="4419901" cy="2044204"/>
          </a:xfrm>
          <a:custGeom>
            <a:avLst/>
            <a:gdLst/>
            <a:ahLst/>
            <a:cxnLst/>
            <a:rect l="l" t="t" r="r" b="b"/>
            <a:pathLst>
              <a:path w="4419901" h="2044204">
                <a:moveTo>
                  <a:pt x="0" y="0"/>
                </a:moveTo>
                <a:lnTo>
                  <a:pt x="4419901" y="0"/>
                </a:lnTo>
                <a:lnTo>
                  <a:pt x="4419901" y="2044204"/>
                </a:lnTo>
                <a:lnTo>
                  <a:pt x="0" y="204420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3218850" y="2388103"/>
            <a:ext cx="11850299" cy="7656563"/>
          </a:xfrm>
          <a:custGeom>
            <a:avLst/>
            <a:gdLst/>
            <a:ahLst/>
            <a:cxnLst/>
            <a:rect l="l" t="t" r="r" b="b"/>
            <a:pathLst>
              <a:path w="11850299" h="7656563">
                <a:moveTo>
                  <a:pt x="0" y="0"/>
                </a:moveTo>
                <a:lnTo>
                  <a:pt x="11850300" y="0"/>
                </a:lnTo>
                <a:lnTo>
                  <a:pt x="11850300" y="7656563"/>
                </a:lnTo>
                <a:lnTo>
                  <a:pt x="0" y="765656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852186">
            <a:off x="14626327" y="8992471"/>
            <a:ext cx="4722489" cy="2184151"/>
          </a:xfrm>
          <a:custGeom>
            <a:avLst/>
            <a:gdLst/>
            <a:ahLst/>
            <a:cxnLst/>
            <a:rect l="l" t="t" r="r" b="b"/>
            <a:pathLst>
              <a:path w="4722489" h="2184151">
                <a:moveTo>
                  <a:pt x="0" y="0"/>
                </a:moveTo>
                <a:lnTo>
                  <a:pt x="4722489" y="0"/>
                </a:lnTo>
                <a:lnTo>
                  <a:pt x="4722489" y="2184151"/>
                </a:lnTo>
                <a:lnTo>
                  <a:pt x="0" y="218415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1338601">
            <a:off x="-751282" y="7518566"/>
            <a:ext cx="2875340" cy="3479468"/>
          </a:xfrm>
          <a:custGeom>
            <a:avLst/>
            <a:gdLst/>
            <a:ahLst/>
            <a:cxnLst/>
            <a:rect l="l" t="t" r="r" b="b"/>
            <a:pathLst>
              <a:path w="2875340" h="3479468">
                <a:moveTo>
                  <a:pt x="0" y="0"/>
                </a:moveTo>
                <a:lnTo>
                  <a:pt x="2875340" y="0"/>
                </a:lnTo>
                <a:lnTo>
                  <a:pt x="2875340" y="3479468"/>
                </a:lnTo>
                <a:lnTo>
                  <a:pt x="0" y="347946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779713">
            <a:off x="14943925" y="388163"/>
            <a:ext cx="2476037" cy="2996269"/>
          </a:xfrm>
          <a:custGeom>
            <a:avLst/>
            <a:gdLst/>
            <a:ahLst/>
            <a:cxnLst/>
            <a:rect l="l" t="t" r="r" b="b"/>
            <a:pathLst>
              <a:path w="2476037" h="2996269">
                <a:moveTo>
                  <a:pt x="0" y="0"/>
                </a:moveTo>
                <a:lnTo>
                  <a:pt x="2476038" y="0"/>
                </a:lnTo>
                <a:lnTo>
                  <a:pt x="2476038" y="2996269"/>
                </a:lnTo>
                <a:lnTo>
                  <a:pt x="0" y="299626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4039800" y="5392114"/>
            <a:ext cx="10272111" cy="3571164"/>
          </a:xfrm>
          <a:custGeom>
            <a:avLst/>
            <a:gdLst/>
            <a:ahLst/>
            <a:cxnLst/>
            <a:rect l="l" t="t" r="r" b="b"/>
            <a:pathLst>
              <a:path w="10272111" h="3571164">
                <a:moveTo>
                  <a:pt x="0" y="0"/>
                </a:moveTo>
                <a:lnTo>
                  <a:pt x="10272111" y="0"/>
                </a:lnTo>
                <a:lnTo>
                  <a:pt x="10272111" y="3571164"/>
                </a:lnTo>
                <a:lnTo>
                  <a:pt x="0" y="357116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2676873" y="424364"/>
            <a:ext cx="12934253" cy="1963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441"/>
              </a:lnSpc>
            </a:pPr>
            <a:r>
              <a:rPr lang="en-US" sz="14735">
                <a:solidFill>
                  <a:srgbClr val="FFFFFF"/>
                </a:solidFill>
                <a:latin typeface="Chewy"/>
                <a:ea typeface="Chewy"/>
                <a:cs typeface="Chewy"/>
                <a:sym typeface="Chewy"/>
              </a:rPr>
              <a:t>FUNCTIONALITY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039800" y="3150796"/>
            <a:ext cx="10208399" cy="22413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79"/>
              </a:lnSpc>
            </a:pPr>
            <a:r>
              <a:rPr lang="en-US" sz="3981">
                <a:solidFill>
                  <a:srgbClr val="B43B57"/>
                </a:solidFill>
                <a:latin typeface="Better Together Caps"/>
                <a:ea typeface="Better Together Caps"/>
                <a:cs typeface="Better Together Caps"/>
                <a:sym typeface="Better Together Caps"/>
              </a:rPr>
              <a:t>оба игрока могут выбрать язык и имя. если кто-то будет играть второй раз, то его лучший результат будет обновляться, так как все данные сохранены в бд</a:t>
            </a:r>
          </a:p>
          <a:p>
            <a:pPr algn="ctr">
              <a:lnSpc>
                <a:spcPts val="4379"/>
              </a:lnSpc>
            </a:pPr>
            <a:endParaRPr lang="en-US" sz="3981">
              <a:solidFill>
                <a:srgbClr val="B43B57"/>
              </a:solidFill>
              <a:latin typeface="Better Together Caps"/>
              <a:ea typeface="Better Together Caps"/>
              <a:cs typeface="Better Together Caps"/>
              <a:sym typeface="Better Together Cap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ADB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282532" y="-946534"/>
            <a:ext cx="12180069" cy="12180069"/>
          </a:xfrm>
          <a:custGeom>
            <a:avLst/>
            <a:gdLst/>
            <a:ahLst/>
            <a:cxnLst/>
            <a:rect l="l" t="t" r="r" b="b"/>
            <a:pathLst>
              <a:path w="12180069" h="12180069">
                <a:moveTo>
                  <a:pt x="0" y="0"/>
                </a:moveTo>
                <a:lnTo>
                  <a:pt x="12180069" y="0"/>
                </a:lnTo>
                <a:lnTo>
                  <a:pt x="12180069" y="12180068"/>
                </a:lnTo>
                <a:lnTo>
                  <a:pt x="0" y="121800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959589" y="766316"/>
            <a:ext cx="8883584" cy="4377184"/>
          </a:xfrm>
          <a:custGeom>
            <a:avLst/>
            <a:gdLst/>
            <a:ahLst/>
            <a:cxnLst/>
            <a:rect l="l" t="t" r="r" b="b"/>
            <a:pathLst>
              <a:path w="8883584" h="4377184">
                <a:moveTo>
                  <a:pt x="0" y="0"/>
                </a:moveTo>
                <a:lnTo>
                  <a:pt x="8883583" y="0"/>
                </a:lnTo>
                <a:lnTo>
                  <a:pt x="8883583" y="4377184"/>
                </a:lnTo>
                <a:lnTo>
                  <a:pt x="0" y="43771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897537" y="-748099"/>
            <a:ext cx="12180069" cy="12180069"/>
          </a:xfrm>
          <a:custGeom>
            <a:avLst/>
            <a:gdLst/>
            <a:ahLst/>
            <a:cxnLst/>
            <a:rect l="l" t="t" r="r" b="b"/>
            <a:pathLst>
              <a:path w="12180069" h="12180069">
                <a:moveTo>
                  <a:pt x="0" y="0"/>
                </a:moveTo>
                <a:lnTo>
                  <a:pt x="12180069" y="0"/>
                </a:lnTo>
                <a:lnTo>
                  <a:pt x="12180069" y="12180068"/>
                </a:lnTo>
                <a:lnTo>
                  <a:pt x="0" y="121800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2060095" y="-7270087"/>
            <a:ext cx="14927476" cy="9644749"/>
          </a:xfrm>
          <a:custGeom>
            <a:avLst/>
            <a:gdLst/>
            <a:ahLst/>
            <a:cxnLst/>
            <a:rect l="l" t="t" r="r" b="b"/>
            <a:pathLst>
              <a:path w="14927476" h="9644749">
                <a:moveTo>
                  <a:pt x="0" y="0"/>
                </a:moveTo>
                <a:lnTo>
                  <a:pt x="14927476" y="0"/>
                </a:lnTo>
                <a:lnTo>
                  <a:pt x="14927476" y="9644749"/>
                </a:lnTo>
                <a:lnTo>
                  <a:pt x="0" y="964474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1242416">
            <a:off x="168959" y="967336"/>
            <a:ext cx="4419901" cy="2044204"/>
          </a:xfrm>
          <a:custGeom>
            <a:avLst/>
            <a:gdLst/>
            <a:ahLst/>
            <a:cxnLst/>
            <a:rect l="l" t="t" r="r" b="b"/>
            <a:pathLst>
              <a:path w="4419901" h="2044204">
                <a:moveTo>
                  <a:pt x="0" y="0"/>
                </a:moveTo>
                <a:lnTo>
                  <a:pt x="4419900" y="0"/>
                </a:lnTo>
                <a:lnTo>
                  <a:pt x="4419900" y="2044204"/>
                </a:lnTo>
                <a:lnTo>
                  <a:pt x="0" y="204420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028700" y="4351334"/>
            <a:ext cx="8115300" cy="5243354"/>
          </a:xfrm>
          <a:custGeom>
            <a:avLst/>
            <a:gdLst/>
            <a:ahLst/>
            <a:cxnLst/>
            <a:rect l="l" t="t" r="r" b="b"/>
            <a:pathLst>
              <a:path w="8115300" h="5243354">
                <a:moveTo>
                  <a:pt x="0" y="0"/>
                </a:moveTo>
                <a:lnTo>
                  <a:pt x="8115300" y="0"/>
                </a:lnTo>
                <a:lnTo>
                  <a:pt x="8115300" y="5243354"/>
                </a:lnTo>
                <a:lnTo>
                  <a:pt x="0" y="524335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779713">
            <a:off x="15097630" y="14530"/>
            <a:ext cx="2840296" cy="3437061"/>
          </a:xfrm>
          <a:custGeom>
            <a:avLst/>
            <a:gdLst/>
            <a:ahLst/>
            <a:cxnLst/>
            <a:rect l="l" t="t" r="r" b="b"/>
            <a:pathLst>
              <a:path w="2840296" h="3437061">
                <a:moveTo>
                  <a:pt x="0" y="0"/>
                </a:moveTo>
                <a:lnTo>
                  <a:pt x="2840296" y="0"/>
                </a:lnTo>
                <a:lnTo>
                  <a:pt x="2840296" y="3437061"/>
                </a:lnTo>
                <a:lnTo>
                  <a:pt x="0" y="343706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9523833" y="4351334"/>
            <a:ext cx="8115300" cy="5243354"/>
          </a:xfrm>
          <a:custGeom>
            <a:avLst/>
            <a:gdLst/>
            <a:ahLst/>
            <a:cxnLst/>
            <a:rect l="l" t="t" r="r" b="b"/>
            <a:pathLst>
              <a:path w="8115300" h="5243354">
                <a:moveTo>
                  <a:pt x="0" y="0"/>
                </a:moveTo>
                <a:lnTo>
                  <a:pt x="8115300" y="0"/>
                </a:lnTo>
                <a:lnTo>
                  <a:pt x="8115300" y="5243354"/>
                </a:lnTo>
                <a:lnTo>
                  <a:pt x="0" y="524335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2824534" y="184943"/>
            <a:ext cx="12934253" cy="1963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441"/>
              </a:lnSpc>
            </a:pPr>
            <a:r>
              <a:rPr lang="en-US" sz="14735">
                <a:solidFill>
                  <a:srgbClr val="EE8AA6"/>
                </a:solidFill>
                <a:latin typeface="Chewy"/>
                <a:ea typeface="Chewy"/>
                <a:cs typeface="Chewy"/>
                <a:sym typeface="Chewy"/>
              </a:rPr>
              <a:t>NEW FOR US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93662" y="5924894"/>
            <a:ext cx="7585377" cy="26580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62"/>
              </a:lnSpc>
            </a:pPr>
            <a:r>
              <a:rPr lang="en-US" sz="3148">
                <a:solidFill>
                  <a:srgbClr val="B43B57"/>
                </a:solidFill>
                <a:latin typeface="Better Together Caps"/>
                <a:ea typeface="Better Together Caps"/>
                <a:cs typeface="Better Together Caps"/>
                <a:sym typeface="Better Together Caps"/>
              </a:rPr>
              <a:t>артем</a:t>
            </a:r>
          </a:p>
          <a:p>
            <a:pPr algn="ctr">
              <a:lnSpc>
                <a:spcPts val="3462"/>
              </a:lnSpc>
            </a:pPr>
            <a:r>
              <a:rPr lang="en-US" sz="3148">
                <a:solidFill>
                  <a:srgbClr val="B43B57"/>
                </a:solidFill>
                <a:latin typeface="Better Together Caps"/>
                <a:ea typeface="Better Together Caps"/>
                <a:cs typeface="Better Together Caps"/>
                <a:sym typeface="Better Together Caps"/>
              </a:rPr>
              <a:t>поближе познакомился с с++, научился работать с цветами, файлами, рандомом и временем. научился работать в команде </a:t>
            </a:r>
          </a:p>
          <a:p>
            <a:pPr algn="l">
              <a:lnSpc>
                <a:spcPts val="3462"/>
              </a:lnSpc>
            </a:pPr>
            <a:endParaRPr lang="en-US" sz="3148">
              <a:solidFill>
                <a:srgbClr val="B43B57"/>
              </a:solidFill>
              <a:latin typeface="Better Together Caps"/>
              <a:ea typeface="Better Together Caps"/>
              <a:cs typeface="Better Together Caps"/>
              <a:sym typeface="Better Together Caps"/>
            </a:endParaRPr>
          </a:p>
          <a:p>
            <a:pPr algn="l">
              <a:lnSpc>
                <a:spcPts val="3462"/>
              </a:lnSpc>
            </a:pPr>
            <a:endParaRPr lang="en-US" sz="3148">
              <a:solidFill>
                <a:srgbClr val="B43B57"/>
              </a:solidFill>
              <a:latin typeface="Better Together Caps"/>
              <a:ea typeface="Better Together Caps"/>
              <a:cs typeface="Better Together Caps"/>
              <a:sym typeface="Better Together Caps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9897527" y="5915369"/>
            <a:ext cx="7367912" cy="21248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3"/>
              </a:lnSpc>
            </a:pPr>
            <a:r>
              <a:rPr lang="en-US" sz="3057">
                <a:solidFill>
                  <a:srgbClr val="B43B57"/>
                </a:solidFill>
                <a:latin typeface="Better Together Caps"/>
                <a:ea typeface="Better Together Caps"/>
                <a:cs typeface="Better Together Caps"/>
                <a:sym typeface="Better Together Caps"/>
              </a:rPr>
              <a:t>катя</a:t>
            </a:r>
          </a:p>
          <a:p>
            <a:pPr algn="ctr">
              <a:lnSpc>
                <a:spcPts val="3363"/>
              </a:lnSpc>
            </a:pPr>
            <a:r>
              <a:rPr lang="en-US" sz="3057">
                <a:solidFill>
                  <a:srgbClr val="B43B57"/>
                </a:solidFill>
                <a:latin typeface="Better Together Caps"/>
                <a:ea typeface="Better Together Caps"/>
                <a:cs typeface="Better Together Caps"/>
                <a:sym typeface="Better Together Caps"/>
              </a:rPr>
              <a:t>поближе познакомилась с c++ и базами данных, научилась работать с новыми библиотеками и получила свой первый опыт в написании игр</a:t>
            </a:r>
          </a:p>
          <a:p>
            <a:pPr algn="ctr">
              <a:lnSpc>
                <a:spcPts val="3363"/>
              </a:lnSpc>
            </a:pPr>
            <a:endParaRPr lang="en-US" sz="3057">
              <a:solidFill>
                <a:srgbClr val="B43B57"/>
              </a:solidFill>
              <a:latin typeface="Better Together Caps"/>
              <a:ea typeface="Better Together Caps"/>
              <a:cs typeface="Better Together Caps"/>
              <a:sym typeface="Better Together Cap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ADB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282532" y="-946534"/>
            <a:ext cx="12180069" cy="12180069"/>
          </a:xfrm>
          <a:custGeom>
            <a:avLst/>
            <a:gdLst/>
            <a:ahLst/>
            <a:cxnLst/>
            <a:rect l="l" t="t" r="r" b="b"/>
            <a:pathLst>
              <a:path w="12180069" h="12180069">
                <a:moveTo>
                  <a:pt x="0" y="0"/>
                </a:moveTo>
                <a:lnTo>
                  <a:pt x="12180069" y="0"/>
                </a:lnTo>
                <a:lnTo>
                  <a:pt x="12180069" y="12180068"/>
                </a:lnTo>
                <a:lnTo>
                  <a:pt x="0" y="121800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959589" y="766316"/>
            <a:ext cx="8883584" cy="4377184"/>
          </a:xfrm>
          <a:custGeom>
            <a:avLst/>
            <a:gdLst/>
            <a:ahLst/>
            <a:cxnLst/>
            <a:rect l="l" t="t" r="r" b="b"/>
            <a:pathLst>
              <a:path w="8883584" h="4377184">
                <a:moveTo>
                  <a:pt x="0" y="0"/>
                </a:moveTo>
                <a:lnTo>
                  <a:pt x="8883583" y="0"/>
                </a:lnTo>
                <a:lnTo>
                  <a:pt x="8883583" y="4377184"/>
                </a:lnTo>
                <a:lnTo>
                  <a:pt x="0" y="43771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897537" y="-748099"/>
            <a:ext cx="12180069" cy="12180069"/>
          </a:xfrm>
          <a:custGeom>
            <a:avLst/>
            <a:gdLst/>
            <a:ahLst/>
            <a:cxnLst/>
            <a:rect l="l" t="t" r="r" b="b"/>
            <a:pathLst>
              <a:path w="12180069" h="12180069">
                <a:moveTo>
                  <a:pt x="0" y="0"/>
                </a:moveTo>
                <a:lnTo>
                  <a:pt x="12180069" y="0"/>
                </a:lnTo>
                <a:lnTo>
                  <a:pt x="12180069" y="12180068"/>
                </a:lnTo>
                <a:lnTo>
                  <a:pt x="0" y="121800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80262" y="321125"/>
            <a:ext cx="14927476" cy="9644749"/>
          </a:xfrm>
          <a:custGeom>
            <a:avLst/>
            <a:gdLst/>
            <a:ahLst/>
            <a:cxnLst/>
            <a:rect l="l" t="t" r="r" b="b"/>
            <a:pathLst>
              <a:path w="14927476" h="9644749">
                <a:moveTo>
                  <a:pt x="0" y="0"/>
                </a:moveTo>
                <a:lnTo>
                  <a:pt x="14927476" y="0"/>
                </a:lnTo>
                <a:lnTo>
                  <a:pt x="14927476" y="9644750"/>
                </a:lnTo>
                <a:lnTo>
                  <a:pt x="0" y="964475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1242416">
            <a:off x="-416390" y="1932806"/>
            <a:ext cx="4419901" cy="2044204"/>
          </a:xfrm>
          <a:custGeom>
            <a:avLst/>
            <a:gdLst/>
            <a:ahLst/>
            <a:cxnLst/>
            <a:rect l="l" t="t" r="r" b="b"/>
            <a:pathLst>
              <a:path w="4419901" h="2044204">
                <a:moveTo>
                  <a:pt x="0" y="0"/>
                </a:moveTo>
                <a:lnTo>
                  <a:pt x="4419901" y="0"/>
                </a:lnTo>
                <a:lnTo>
                  <a:pt x="4419901" y="2044204"/>
                </a:lnTo>
                <a:lnTo>
                  <a:pt x="0" y="204420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852186">
            <a:off x="13249882" y="7843678"/>
            <a:ext cx="4722489" cy="2184151"/>
          </a:xfrm>
          <a:custGeom>
            <a:avLst/>
            <a:gdLst/>
            <a:ahLst/>
            <a:cxnLst/>
            <a:rect l="l" t="t" r="r" b="b"/>
            <a:pathLst>
              <a:path w="4722489" h="2184151">
                <a:moveTo>
                  <a:pt x="0" y="0"/>
                </a:moveTo>
                <a:lnTo>
                  <a:pt x="4722489" y="0"/>
                </a:lnTo>
                <a:lnTo>
                  <a:pt x="4722489" y="2184151"/>
                </a:lnTo>
                <a:lnTo>
                  <a:pt x="0" y="218415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1338601">
            <a:off x="793999" y="7112432"/>
            <a:ext cx="2875340" cy="3479468"/>
          </a:xfrm>
          <a:custGeom>
            <a:avLst/>
            <a:gdLst/>
            <a:ahLst/>
            <a:cxnLst/>
            <a:rect l="l" t="t" r="r" b="b"/>
            <a:pathLst>
              <a:path w="2875340" h="3479468">
                <a:moveTo>
                  <a:pt x="0" y="0"/>
                </a:moveTo>
                <a:lnTo>
                  <a:pt x="2875340" y="0"/>
                </a:lnTo>
                <a:lnTo>
                  <a:pt x="2875340" y="3479468"/>
                </a:lnTo>
                <a:lnTo>
                  <a:pt x="0" y="347946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779713">
            <a:off x="15097630" y="1629540"/>
            <a:ext cx="2840296" cy="3437061"/>
          </a:xfrm>
          <a:custGeom>
            <a:avLst/>
            <a:gdLst/>
            <a:ahLst/>
            <a:cxnLst/>
            <a:rect l="l" t="t" r="r" b="b"/>
            <a:pathLst>
              <a:path w="2840296" h="3437061">
                <a:moveTo>
                  <a:pt x="0" y="0"/>
                </a:moveTo>
                <a:lnTo>
                  <a:pt x="2840296" y="0"/>
                </a:lnTo>
                <a:lnTo>
                  <a:pt x="2840296" y="3437060"/>
                </a:lnTo>
                <a:lnTo>
                  <a:pt x="0" y="343706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2676873" y="1304925"/>
            <a:ext cx="12934253" cy="1963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441"/>
              </a:lnSpc>
            </a:pPr>
            <a:r>
              <a:rPr lang="en-US" sz="14735">
                <a:solidFill>
                  <a:srgbClr val="EE8AA6"/>
                </a:solidFill>
                <a:latin typeface="Chewy"/>
                <a:ea typeface="Chewy"/>
                <a:cs typeface="Chewy"/>
                <a:sym typeface="Chewy"/>
              </a:rPr>
              <a:t>DIFFICULTIES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438793" y="4659013"/>
            <a:ext cx="11410413" cy="26386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48"/>
              </a:lnSpc>
            </a:pPr>
            <a:r>
              <a:rPr lang="en-US" sz="3771">
                <a:solidFill>
                  <a:srgbClr val="B43B57"/>
                </a:solidFill>
                <a:latin typeface="Better Together Caps"/>
                <a:ea typeface="Better Together Caps"/>
                <a:cs typeface="Better Together Caps"/>
                <a:sym typeface="Better Together Caps"/>
              </a:rPr>
              <a:t>мы столкнулись с различными сложностями в процессе создания игры. к примеру, мы достаточно долго пытались разобраться как лучше подключить базу данных, что делать с тем, что консоль не воспринимает русские буквы, сложности координации со временем и работой в команде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ADB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282532" y="-946534"/>
            <a:ext cx="12180069" cy="12180069"/>
          </a:xfrm>
          <a:custGeom>
            <a:avLst/>
            <a:gdLst/>
            <a:ahLst/>
            <a:cxnLst/>
            <a:rect l="l" t="t" r="r" b="b"/>
            <a:pathLst>
              <a:path w="12180069" h="12180069">
                <a:moveTo>
                  <a:pt x="0" y="0"/>
                </a:moveTo>
                <a:lnTo>
                  <a:pt x="12180069" y="0"/>
                </a:lnTo>
                <a:lnTo>
                  <a:pt x="12180069" y="12180068"/>
                </a:lnTo>
                <a:lnTo>
                  <a:pt x="0" y="121800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959589" y="766316"/>
            <a:ext cx="8883584" cy="4377184"/>
          </a:xfrm>
          <a:custGeom>
            <a:avLst/>
            <a:gdLst/>
            <a:ahLst/>
            <a:cxnLst/>
            <a:rect l="l" t="t" r="r" b="b"/>
            <a:pathLst>
              <a:path w="8883584" h="4377184">
                <a:moveTo>
                  <a:pt x="0" y="0"/>
                </a:moveTo>
                <a:lnTo>
                  <a:pt x="8883583" y="0"/>
                </a:lnTo>
                <a:lnTo>
                  <a:pt x="8883583" y="4377184"/>
                </a:lnTo>
                <a:lnTo>
                  <a:pt x="0" y="43771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897537" y="-748099"/>
            <a:ext cx="12180069" cy="12180069"/>
          </a:xfrm>
          <a:custGeom>
            <a:avLst/>
            <a:gdLst/>
            <a:ahLst/>
            <a:cxnLst/>
            <a:rect l="l" t="t" r="r" b="b"/>
            <a:pathLst>
              <a:path w="12180069" h="12180069">
                <a:moveTo>
                  <a:pt x="0" y="0"/>
                </a:moveTo>
                <a:lnTo>
                  <a:pt x="12180069" y="0"/>
                </a:lnTo>
                <a:lnTo>
                  <a:pt x="12180069" y="12180068"/>
                </a:lnTo>
                <a:lnTo>
                  <a:pt x="0" y="121800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80262" y="321125"/>
            <a:ext cx="14927476" cy="9644749"/>
          </a:xfrm>
          <a:custGeom>
            <a:avLst/>
            <a:gdLst/>
            <a:ahLst/>
            <a:cxnLst/>
            <a:rect l="l" t="t" r="r" b="b"/>
            <a:pathLst>
              <a:path w="14927476" h="9644749">
                <a:moveTo>
                  <a:pt x="0" y="0"/>
                </a:moveTo>
                <a:lnTo>
                  <a:pt x="14927476" y="0"/>
                </a:lnTo>
                <a:lnTo>
                  <a:pt x="14927476" y="9644750"/>
                </a:lnTo>
                <a:lnTo>
                  <a:pt x="0" y="964475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1242416">
            <a:off x="-91580" y="-360716"/>
            <a:ext cx="4419901" cy="2044204"/>
          </a:xfrm>
          <a:custGeom>
            <a:avLst/>
            <a:gdLst/>
            <a:ahLst/>
            <a:cxnLst/>
            <a:rect l="l" t="t" r="r" b="b"/>
            <a:pathLst>
              <a:path w="4419901" h="2044204">
                <a:moveTo>
                  <a:pt x="0" y="0"/>
                </a:moveTo>
                <a:lnTo>
                  <a:pt x="4419901" y="0"/>
                </a:lnTo>
                <a:lnTo>
                  <a:pt x="4419901" y="2044204"/>
                </a:lnTo>
                <a:lnTo>
                  <a:pt x="0" y="204420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852186">
            <a:off x="13639564" y="8701846"/>
            <a:ext cx="4722489" cy="2184151"/>
          </a:xfrm>
          <a:custGeom>
            <a:avLst/>
            <a:gdLst/>
            <a:ahLst/>
            <a:cxnLst/>
            <a:rect l="l" t="t" r="r" b="b"/>
            <a:pathLst>
              <a:path w="4722489" h="2184151">
                <a:moveTo>
                  <a:pt x="0" y="0"/>
                </a:moveTo>
                <a:lnTo>
                  <a:pt x="4722489" y="0"/>
                </a:lnTo>
                <a:lnTo>
                  <a:pt x="4722489" y="2184151"/>
                </a:lnTo>
                <a:lnTo>
                  <a:pt x="0" y="218415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1338601">
            <a:off x="242592" y="7338532"/>
            <a:ext cx="2875340" cy="3479468"/>
          </a:xfrm>
          <a:custGeom>
            <a:avLst/>
            <a:gdLst/>
            <a:ahLst/>
            <a:cxnLst/>
            <a:rect l="l" t="t" r="r" b="b"/>
            <a:pathLst>
              <a:path w="2875340" h="3479468">
                <a:moveTo>
                  <a:pt x="0" y="0"/>
                </a:moveTo>
                <a:lnTo>
                  <a:pt x="2875340" y="0"/>
                </a:lnTo>
                <a:lnTo>
                  <a:pt x="2875340" y="3479468"/>
                </a:lnTo>
                <a:lnTo>
                  <a:pt x="0" y="347946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779713">
            <a:off x="15367456" y="119123"/>
            <a:ext cx="2840296" cy="3437061"/>
          </a:xfrm>
          <a:custGeom>
            <a:avLst/>
            <a:gdLst/>
            <a:ahLst/>
            <a:cxnLst/>
            <a:rect l="l" t="t" r="r" b="b"/>
            <a:pathLst>
              <a:path w="2840296" h="3437061">
                <a:moveTo>
                  <a:pt x="0" y="0"/>
                </a:moveTo>
                <a:lnTo>
                  <a:pt x="2840296" y="0"/>
                </a:lnTo>
                <a:lnTo>
                  <a:pt x="2840296" y="3437060"/>
                </a:lnTo>
                <a:lnTo>
                  <a:pt x="0" y="343706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6417295" y="1304925"/>
            <a:ext cx="5453410" cy="19642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441"/>
              </a:lnSpc>
            </a:pPr>
            <a:r>
              <a:rPr lang="en-US" sz="14735">
                <a:solidFill>
                  <a:srgbClr val="EE8AA6"/>
                </a:solidFill>
                <a:latin typeface="Chewy"/>
                <a:ea typeface="Chewy"/>
                <a:cs typeface="Chewy"/>
                <a:sym typeface="Chewy"/>
              </a:rPr>
              <a:t>RESULT</a:t>
            </a:r>
          </a:p>
        </p:txBody>
      </p:sp>
      <p:sp>
        <p:nvSpPr>
          <p:cNvPr id="11" name="Freeform 11"/>
          <p:cNvSpPr/>
          <p:nvPr/>
        </p:nvSpPr>
        <p:spPr>
          <a:xfrm>
            <a:off x="3550861" y="3831518"/>
            <a:ext cx="11186278" cy="4978187"/>
          </a:xfrm>
          <a:custGeom>
            <a:avLst/>
            <a:gdLst/>
            <a:ahLst/>
            <a:cxnLst/>
            <a:rect l="l" t="t" r="r" b="b"/>
            <a:pathLst>
              <a:path w="11186278" h="4978187">
                <a:moveTo>
                  <a:pt x="0" y="0"/>
                </a:moveTo>
                <a:lnTo>
                  <a:pt x="11186278" y="0"/>
                </a:lnTo>
                <a:lnTo>
                  <a:pt x="11186278" y="4978187"/>
                </a:lnTo>
                <a:lnTo>
                  <a:pt x="0" y="497818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ADB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282532" y="-946534"/>
            <a:ext cx="12180069" cy="12180069"/>
          </a:xfrm>
          <a:custGeom>
            <a:avLst/>
            <a:gdLst/>
            <a:ahLst/>
            <a:cxnLst/>
            <a:rect l="l" t="t" r="r" b="b"/>
            <a:pathLst>
              <a:path w="12180069" h="12180069">
                <a:moveTo>
                  <a:pt x="0" y="0"/>
                </a:moveTo>
                <a:lnTo>
                  <a:pt x="12180069" y="0"/>
                </a:lnTo>
                <a:lnTo>
                  <a:pt x="12180069" y="12180068"/>
                </a:lnTo>
                <a:lnTo>
                  <a:pt x="0" y="121800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959589" y="766316"/>
            <a:ext cx="8883584" cy="4377184"/>
          </a:xfrm>
          <a:custGeom>
            <a:avLst/>
            <a:gdLst/>
            <a:ahLst/>
            <a:cxnLst/>
            <a:rect l="l" t="t" r="r" b="b"/>
            <a:pathLst>
              <a:path w="8883584" h="4377184">
                <a:moveTo>
                  <a:pt x="0" y="0"/>
                </a:moveTo>
                <a:lnTo>
                  <a:pt x="8883583" y="0"/>
                </a:lnTo>
                <a:lnTo>
                  <a:pt x="8883583" y="4377184"/>
                </a:lnTo>
                <a:lnTo>
                  <a:pt x="0" y="43771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897537" y="-748099"/>
            <a:ext cx="12180069" cy="12180069"/>
          </a:xfrm>
          <a:custGeom>
            <a:avLst/>
            <a:gdLst/>
            <a:ahLst/>
            <a:cxnLst/>
            <a:rect l="l" t="t" r="r" b="b"/>
            <a:pathLst>
              <a:path w="12180069" h="12180069">
                <a:moveTo>
                  <a:pt x="0" y="0"/>
                </a:moveTo>
                <a:lnTo>
                  <a:pt x="12180069" y="0"/>
                </a:lnTo>
                <a:lnTo>
                  <a:pt x="12180069" y="12180068"/>
                </a:lnTo>
                <a:lnTo>
                  <a:pt x="0" y="121800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9404416" y="5909816"/>
            <a:ext cx="8883584" cy="4377184"/>
          </a:xfrm>
          <a:custGeom>
            <a:avLst/>
            <a:gdLst/>
            <a:ahLst/>
            <a:cxnLst/>
            <a:rect l="l" t="t" r="r" b="b"/>
            <a:pathLst>
              <a:path w="8883584" h="4377184">
                <a:moveTo>
                  <a:pt x="0" y="0"/>
                </a:moveTo>
                <a:lnTo>
                  <a:pt x="8883584" y="0"/>
                </a:lnTo>
                <a:lnTo>
                  <a:pt x="8883584" y="4377184"/>
                </a:lnTo>
                <a:lnTo>
                  <a:pt x="0" y="43771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3673741" y="382896"/>
            <a:ext cx="10940518" cy="9521208"/>
          </a:xfrm>
          <a:custGeom>
            <a:avLst/>
            <a:gdLst/>
            <a:ahLst/>
            <a:cxnLst/>
            <a:rect l="l" t="t" r="r" b="b"/>
            <a:pathLst>
              <a:path w="10940518" h="9521208">
                <a:moveTo>
                  <a:pt x="0" y="0"/>
                </a:moveTo>
                <a:lnTo>
                  <a:pt x="10940518" y="0"/>
                </a:lnTo>
                <a:lnTo>
                  <a:pt x="10940518" y="9521208"/>
                </a:lnTo>
                <a:lnTo>
                  <a:pt x="0" y="952120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1242416">
            <a:off x="2895516" y="1098282"/>
            <a:ext cx="4419901" cy="2044204"/>
          </a:xfrm>
          <a:custGeom>
            <a:avLst/>
            <a:gdLst/>
            <a:ahLst/>
            <a:cxnLst/>
            <a:rect l="l" t="t" r="r" b="b"/>
            <a:pathLst>
              <a:path w="4419901" h="2044204">
                <a:moveTo>
                  <a:pt x="0" y="0"/>
                </a:moveTo>
                <a:lnTo>
                  <a:pt x="4419901" y="0"/>
                </a:lnTo>
                <a:lnTo>
                  <a:pt x="4419901" y="2044204"/>
                </a:lnTo>
                <a:lnTo>
                  <a:pt x="0" y="204420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2317482" y="6781548"/>
            <a:ext cx="14173868" cy="3994011"/>
          </a:xfrm>
          <a:custGeom>
            <a:avLst/>
            <a:gdLst/>
            <a:ahLst/>
            <a:cxnLst/>
            <a:rect l="l" t="t" r="r" b="b"/>
            <a:pathLst>
              <a:path w="14173868" h="3994011">
                <a:moveTo>
                  <a:pt x="0" y="0"/>
                </a:moveTo>
                <a:lnTo>
                  <a:pt x="14173868" y="0"/>
                </a:lnTo>
                <a:lnTo>
                  <a:pt x="14173868" y="3994011"/>
                </a:lnTo>
                <a:lnTo>
                  <a:pt x="0" y="399401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852186">
            <a:off x="12849063" y="5689472"/>
            <a:ext cx="4722489" cy="2184151"/>
          </a:xfrm>
          <a:custGeom>
            <a:avLst/>
            <a:gdLst/>
            <a:ahLst/>
            <a:cxnLst/>
            <a:rect l="l" t="t" r="r" b="b"/>
            <a:pathLst>
              <a:path w="4722489" h="2184151">
                <a:moveTo>
                  <a:pt x="0" y="0"/>
                </a:moveTo>
                <a:lnTo>
                  <a:pt x="4722489" y="0"/>
                </a:lnTo>
                <a:lnTo>
                  <a:pt x="4722489" y="2184151"/>
                </a:lnTo>
                <a:lnTo>
                  <a:pt x="0" y="218415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-1338601">
            <a:off x="976692" y="5182124"/>
            <a:ext cx="3400362" cy="4114800"/>
          </a:xfrm>
          <a:custGeom>
            <a:avLst/>
            <a:gdLst/>
            <a:ahLst/>
            <a:cxnLst/>
            <a:rect l="l" t="t" r="r" b="b"/>
            <a:pathLst>
              <a:path w="3400362" h="4114800">
                <a:moveTo>
                  <a:pt x="0" y="0"/>
                </a:moveTo>
                <a:lnTo>
                  <a:pt x="3400363" y="0"/>
                </a:lnTo>
                <a:lnTo>
                  <a:pt x="340036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779713">
            <a:off x="13510126" y="897508"/>
            <a:ext cx="3400362" cy="4114800"/>
          </a:xfrm>
          <a:custGeom>
            <a:avLst/>
            <a:gdLst/>
            <a:ahLst/>
            <a:cxnLst/>
            <a:rect l="l" t="t" r="r" b="b"/>
            <a:pathLst>
              <a:path w="3400362" h="4114800">
                <a:moveTo>
                  <a:pt x="0" y="0"/>
                </a:moveTo>
                <a:lnTo>
                  <a:pt x="3400362" y="0"/>
                </a:lnTo>
                <a:lnTo>
                  <a:pt x="340036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4441792" y="2426623"/>
            <a:ext cx="9404416" cy="48710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508"/>
              </a:lnSpc>
            </a:pPr>
            <a:r>
              <a:rPr lang="en-US" sz="18886">
                <a:solidFill>
                  <a:srgbClr val="EE8AA6"/>
                </a:solidFill>
                <a:latin typeface="Chewy"/>
                <a:ea typeface="Chewy"/>
                <a:cs typeface="Chewy"/>
                <a:sym typeface="Chewy"/>
              </a:rPr>
              <a:t>THANK YOU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300</Words>
  <Application>Microsoft Macintosh PowerPoint</Application>
  <PresentationFormat>Произвольный</PresentationFormat>
  <Paragraphs>36</Paragraphs>
  <Slides>9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5" baseType="lpstr">
      <vt:lpstr>Chewy</vt:lpstr>
      <vt:lpstr>Calibri</vt:lpstr>
      <vt:lpstr>Arial</vt:lpstr>
      <vt:lpstr>Better Together Caps</vt:lpstr>
      <vt:lpstr>AR Pcrystal Mincho JIS Medium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Pink Cute Aesthetic Group Project Presentation</dc:title>
  <cp:lastModifiedBy>Microsoft Office User</cp:lastModifiedBy>
  <cp:revision>1</cp:revision>
  <dcterms:created xsi:type="dcterms:W3CDTF">2006-08-16T00:00:00Z</dcterms:created>
  <dcterms:modified xsi:type="dcterms:W3CDTF">2025-03-24T06:55:12Z</dcterms:modified>
  <dc:identifier>DAGijfl4gaI</dc:identifier>
</cp:coreProperties>
</file>